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013" r:id="rId2"/>
    <p:sldId id="1017" r:id="rId3"/>
    <p:sldId id="1018" r:id="rId4"/>
    <p:sldId id="1019" r:id="rId5"/>
    <p:sldId id="1020" r:id="rId6"/>
    <p:sldId id="1043" r:id="rId7"/>
    <p:sldId id="1021" r:id="rId8"/>
    <p:sldId id="1022" r:id="rId9"/>
    <p:sldId id="1023" r:id="rId10"/>
    <p:sldId id="1024" r:id="rId11"/>
    <p:sldId id="1025" r:id="rId12"/>
    <p:sldId id="1026" r:id="rId13"/>
    <p:sldId id="1027" r:id="rId14"/>
    <p:sldId id="1028" r:id="rId15"/>
    <p:sldId id="1029" r:id="rId16"/>
    <p:sldId id="1030" r:id="rId17"/>
    <p:sldId id="1031" r:id="rId18"/>
    <p:sldId id="1032" r:id="rId19"/>
    <p:sldId id="1033" r:id="rId20"/>
    <p:sldId id="1034" r:id="rId21"/>
    <p:sldId id="1035" r:id="rId22"/>
    <p:sldId id="1036" r:id="rId23"/>
    <p:sldId id="1037" r:id="rId24"/>
    <p:sldId id="1038" r:id="rId25"/>
    <p:sldId id="1039" r:id="rId26"/>
    <p:sldId id="1040" r:id="rId27"/>
    <p:sldId id="1041" r:id="rId28"/>
    <p:sldId id="1042" r:id="rId29"/>
  </p:sldIdLst>
  <p:sldSz cx="9144000" cy="6858000" type="screen4x3"/>
  <p:notesSz cx="7019925" cy="93059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bg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bg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000"/>
    <a:srgbClr val="33004C"/>
    <a:srgbClr val="3F004C"/>
    <a:srgbClr val="3F0000"/>
    <a:srgbClr val="FF0000"/>
    <a:srgbClr val="FFFC23"/>
    <a:srgbClr val="5E8767"/>
    <a:srgbClr val="188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100" d="100"/>
          <a:sy n="100" d="100"/>
        </p:scale>
        <p:origin x="-72" y="5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13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13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9E4773-AB89-447E-8652-26A8776EE0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54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957" y="0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2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2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0" y="4420315"/>
            <a:ext cx="5147945" cy="418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2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2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957" y="8840629"/>
            <a:ext cx="3041968" cy="46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3C13CB-AD86-4C2B-8D05-422DA43B0B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51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F0DE2D-33DF-4306-BA32-F3D338BC7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EAF0D-7C2E-4E25-A026-DEB4864849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402E0-7D1B-4F33-A2BB-8B8566A8CA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30810-A8CD-465F-98C4-68EAF2CFC8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2A24A-463E-4FB8-93E5-8D686D836B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38233E-52B3-4CE7-8B42-9D53518D27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7A604-65EF-483F-B165-B4E800CEAB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9FBB-7627-439F-A86F-B0CB553BC3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6B9C2-81BE-4D99-84E5-72A5787048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4B23E-7694-4188-9289-0562142C0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EEAA30-C133-4E1A-B8BF-624E095DE1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51DE881B-CA71-44BC-BE81-27BA60E3136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Outline Of Today’s Discussion</a:t>
            </a:r>
            <a:endParaRPr lang="en-US"/>
          </a:p>
        </p:txBody>
      </p:sp>
      <p:sp>
        <p:nvSpPr>
          <p:cNvPr id="109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27163"/>
            <a:ext cx="8382000" cy="398303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Auditory </a:t>
            </a:r>
            <a:r>
              <a:rPr lang="en-US" b="1" dirty="0">
                <a:solidFill>
                  <a:schemeClr val="bg1"/>
                </a:solidFill>
              </a:rPr>
              <a:t>Anatomy &amp; Physiology</a:t>
            </a: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 typeface="Times" charset="0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  <a:noFill/>
          <a:ln/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Cochlea “Unplugged”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2547" name="Picture 3" descr="uncoiledCochl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143000"/>
            <a:ext cx="4000500" cy="4448175"/>
          </a:xfrm>
          <a:prstGeom prst="rect">
            <a:avLst/>
          </a:prstGeom>
          <a:noFill/>
        </p:spPr>
      </p:pic>
      <p:sp>
        <p:nvSpPr>
          <p:cNvPr id="1132548" name="Oval 4"/>
          <p:cNvSpPr>
            <a:spLocks noChangeArrowheads="1"/>
          </p:cNvSpPr>
          <p:nvPr/>
        </p:nvSpPr>
        <p:spPr bwMode="auto">
          <a:xfrm>
            <a:off x="2819400" y="4572000"/>
            <a:ext cx="1752600" cy="914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2549" name="Rectangle 5"/>
          <p:cNvSpPr>
            <a:spLocks noChangeArrowheads="1"/>
          </p:cNvSpPr>
          <p:nvPr/>
        </p:nvSpPr>
        <p:spPr bwMode="auto">
          <a:xfrm>
            <a:off x="6400800" y="3487738"/>
            <a:ext cx="2200275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We’ll</a:t>
            </a:r>
          </a:p>
          <a:p>
            <a:r>
              <a:rPr lang="en-US" sz="2800">
                <a:solidFill>
                  <a:srgbClr val="FF0000"/>
                </a:solidFill>
              </a:rPr>
              <a:t>limit our </a:t>
            </a:r>
          </a:p>
          <a:p>
            <a:r>
              <a:rPr lang="en-US" sz="2800">
                <a:solidFill>
                  <a:srgbClr val="FF0000"/>
                </a:solidFill>
              </a:rPr>
              <a:t>discussion to </a:t>
            </a:r>
          </a:p>
          <a:p>
            <a:r>
              <a:rPr lang="en-US" sz="2800">
                <a:solidFill>
                  <a:srgbClr val="FF0000"/>
                </a:solidFill>
              </a:rPr>
              <a:t>these two</a:t>
            </a:r>
          </a:p>
          <a:p>
            <a:r>
              <a:rPr lang="en-US" sz="2800">
                <a:solidFill>
                  <a:srgbClr val="FF0000"/>
                </a:solidFill>
              </a:rPr>
              <a:t>structures.</a:t>
            </a:r>
          </a:p>
        </p:txBody>
      </p:sp>
      <p:sp>
        <p:nvSpPr>
          <p:cNvPr id="1132550" name="Line 6"/>
          <p:cNvSpPr>
            <a:spLocks noChangeShapeType="1"/>
          </p:cNvSpPr>
          <p:nvPr/>
        </p:nvSpPr>
        <p:spPr bwMode="auto">
          <a:xfrm flipH="1">
            <a:off x="4724400" y="50292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Cochlea “Unplugged”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organ of </a:t>
            </a:r>
            <a:r>
              <a:rPr lang="en-US" sz="2400" b="1" dirty="0" err="1">
                <a:solidFill>
                  <a:schemeClr val="bg1"/>
                </a:solidFill>
              </a:rPr>
              <a:t>Corti</a:t>
            </a:r>
            <a:r>
              <a:rPr lang="en-US" sz="2400" b="1" dirty="0">
                <a:solidFill>
                  <a:schemeClr val="bg1"/>
                </a:solidFill>
              </a:rPr>
              <a:t> sits on top of the basilar membrane.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You might use this memory trick…. “basilar membrane” has a ‘b’ and ‘m’, so it’s on the </a:t>
            </a:r>
            <a:r>
              <a:rPr lang="en-US" sz="2400" b="1" u="sng" dirty="0">
                <a:solidFill>
                  <a:srgbClr val="FFFC23"/>
                </a:solidFill>
              </a:rPr>
              <a:t>b</a:t>
            </a:r>
            <a:r>
              <a:rPr lang="en-US" sz="2400" b="1" dirty="0">
                <a:solidFill>
                  <a:schemeClr val="bg1"/>
                </a:solidFill>
              </a:rPr>
              <a:t>otto</a:t>
            </a:r>
            <a:r>
              <a:rPr lang="en-US" sz="2400" b="1" u="sng" dirty="0">
                <a:solidFill>
                  <a:srgbClr val="FFFC23"/>
                </a:solidFill>
              </a:rPr>
              <a:t>m</a:t>
            </a:r>
            <a:r>
              <a:rPr lang="en-US" sz="2400" b="1" dirty="0">
                <a:solidFill>
                  <a:schemeClr val="bg1"/>
                </a:solidFill>
              </a:rPr>
              <a:t>, so the organ of </a:t>
            </a:r>
            <a:r>
              <a:rPr lang="en-US" sz="2400" b="1" dirty="0" err="1">
                <a:solidFill>
                  <a:schemeClr val="bg1"/>
                </a:solidFill>
              </a:rPr>
              <a:t>Corti</a:t>
            </a:r>
            <a:r>
              <a:rPr lang="en-US" sz="2400" b="1" dirty="0">
                <a:solidFill>
                  <a:schemeClr val="bg1"/>
                </a:solidFill>
              </a:rPr>
              <a:t> must be on top.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More specifically, the portion of the organ of </a:t>
            </a:r>
            <a:r>
              <a:rPr lang="en-US" sz="2400" b="1" dirty="0" err="1">
                <a:solidFill>
                  <a:schemeClr val="bg1"/>
                </a:solidFill>
              </a:rPr>
              <a:t>Corti</a:t>
            </a:r>
            <a:r>
              <a:rPr lang="en-US" sz="2400" b="1" dirty="0">
                <a:solidFill>
                  <a:schemeClr val="bg1"/>
                </a:solidFill>
              </a:rPr>
              <a:t> that makes contact with the basilar membrane is called the tectorial membrane….</a:t>
            </a:r>
          </a:p>
          <a:p>
            <a:pPr marL="609600" indent="-609600">
              <a:lnSpc>
                <a:spcPct val="90000"/>
              </a:lnSpc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i="1" dirty="0">
              <a:solidFill>
                <a:schemeClr val="bg1"/>
              </a:solidFill>
            </a:endParaRPr>
          </a:p>
        </p:txBody>
      </p:sp>
      <p:sp>
        <p:nvSpPr>
          <p:cNvPr id="1133572" name="Text Box 4"/>
          <p:cNvSpPr txBox="1">
            <a:spLocks noChangeArrowheads="1"/>
          </p:cNvSpPr>
          <p:nvPr/>
        </p:nvSpPr>
        <p:spPr bwMode="auto">
          <a:xfrm>
            <a:off x="990600" y="990600"/>
            <a:ext cx="738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Organ of Corti &amp; Basilar Membrane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Inner Ear: Organ of Corti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4595" name="Picture 3" descr="cor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4484688" cy="3854450"/>
          </a:xfrm>
          <a:prstGeom prst="rect">
            <a:avLst/>
          </a:prstGeom>
          <a:noFill/>
        </p:spPr>
      </p:pic>
      <p:sp>
        <p:nvSpPr>
          <p:cNvPr id="1134596" name="Oval 4"/>
          <p:cNvSpPr>
            <a:spLocks noChangeArrowheads="1"/>
          </p:cNvSpPr>
          <p:nvPr/>
        </p:nvSpPr>
        <p:spPr bwMode="auto">
          <a:xfrm>
            <a:off x="2057400" y="2971800"/>
            <a:ext cx="1752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4597" name="Line 5"/>
          <p:cNvSpPr>
            <a:spLocks noChangeShapeType="1"/>
          </p:cNvSpPr>
          <p:nvPr/>
        </p:nvSpPr>
        <p:spPr bwMode="auto">
          <a:xfrm flipH="1">
            <a:off x="2133600" y="37338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4598" name="Rectangle 6"/>
          <p:cNvSpPr>
            <a:spLocks noChangeArrowheads="1"/>
          </p:cNvSpPr>
          <p:nvPr/>
        </p:nvSpPr>
        <p:spPr bwMode="auto">
          <a:xfrm>
            <a:off x="5638800" y="2133600"/>
            <a:ext cx="27225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The tectorial</a:t>
            </a:r>
          </a:p>
          <a:p>
            <a:r>
              <a:rPr lang="en-US" sz="2800">
                <a:solidFill>
                  <a:srgbClr val="FF0000"/>
                </a:solidFill>
              </a:rPr>
              <a:t>and basilar</a:t>
            </a:r>
          </a:p>
          <a:p>
            <a:r>
              <a:rPr lang="en-US" sz="2800">
                <a:solidFill>
                  <a:srgbClr val="FF0000"/>
                </a:solidFill>
              </a:rPr>
              <a:t>membranes</a:t>
            </a:r>
          </a:p>
          <a:p>
            <a:r>
              <a:rPr lang="en-US" sz="2800">
                <a:solidFill>
                  <a:srgbClr val="FF0000"/>
                </a:solidFill>
              </a:rPr>
              <a:t>slide back and</a:t>
            </a:r>
          </a:p>
          <a:p>
            <a:r>
              <a:rPr lang="en-US" sz="2800">
                <a:solidFill>
                  <a:srgbClr val="FF0000"/>
                </a:solidFill>
              </a:rPr>
              <a:t>forth each other,</a:t>
            </a:r>
          </a:p>
          <a:p>
            <a:r>
              <a:rPr lang="en-US" sz="2800">
                <a:solidFill>
                  <a:srgbClr val="FF0000"/>
                </a:solidFill>
              </a:rPr>
              <a:t>bending the</a:t>
            </a:r>
          </a:p>
          <a:p>
            <a:r>
              <a:rPr lang="en-US" sz="2800">
                <a:solidFill>
                  <a:srgbClr val="FF0000"/>
                </a:solidFill>
              </a:rPr>
              <a:t>hair cells (the</a:t>
            </a:r>
          </a:p>
          <a:p>
            <a:r>
              <a:rPr lang="en-US" sz="2800">
                <a:solidFill>
                  <a:srgbClr val="FF0000"/>
                </a:solidFill>
              </a:rPr>
              <a:t>receptors).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Inner Ear: Organ of Corti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5619" name="Picture 3" descr="cort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76400"/>
            <a:ext cx="4484688" cy="3854450"/>
          </a:xfrm>
          <a:prstGeom prst="rect">
            <a:avLst/>
          </a:prstGeom>
          <a:noFill/>
        </p:spPr>
      </p:pic>
      <p:sp>
        <p:nvSpPr>
          <p:cNvPr id="1135620" name="Oval 4"/>
          <p:cNvSpPr>
            <a:spLocks noChangeArrowheads="1"/>
          </p:cNvSpPr>
          <p:nvPr/>
        </p:nvSpPr>
        <p:spPr bwMode="auto">
          <a:xfrm>
            <a:off x="2057400" y="2971800"/>
            <a:ext cx="1752600" cy="6096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621" name="Line 5"/>
          <p:cNvSpPr>
            <a:spLocks noChangeShapeType="1"/>
          </p:cNvSpPr>
          <p:nvPr/>
        </p:nvSpPr>
        <p:spPr bwMode="auto">
          <a:xfrm flipH="1">
            <a:off x="2133600" y="3733800"/>
            <a:ext cx="1676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622" name="Rectangle 6"/>
          <p:cNvSpPr>
            <a:spLocks noChangeArrowheads="1"/>
          </p:cNvSpPr>
          <p:nvPr/>
        </p:nvSpPr>
        <p:spPr bwMode="auto">
          <a:xfrm>
            <a:off x="5638800" y="1725613"/>
            <a:ext cx="2554288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The bending</a:t>
            </a:r>
          </a:p>
          <a:p>
            <a:r>
              <a:rPr lang="en-US" sz="2400">
                <a:solidFill>
                  <a:srgbClr val="FF0000"/>
                </a:solidFill>
              </a:rPr>
              <a:t>triggers electrical</a:t>
            </a:r>
          </a:p>
          <a:p>
            <a:r>
              <a:rPr lang="en-US" sz="2400">
                <a:solidFill>
                  <a:srgbClr val="FF0000"/>
                </a:solidFill>
              </a:rPr>
              <a:t>changes in the </a:t>
            </a:r>
          </a:p>
          <a:p>
            <a:r>
              <a:rPr lang="en-US" sz="2400">
                <a:solidFill>
                  <a:srgbClr val="FF0000"/>
                </a:solidFill>
              </a:rPr>
              <a:t>hair cells.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r>
              <a:rPr lang="en-US" sz="2400">
                <a:solidFill>
                  <a:srgbClr val="FF0000"/>
                </a:solidFill>
              </a:rPr>
              <a:t>This generates the</a:t>
            </a:r>
          </a:p>
          <a:p>
            <a:r>
              <a:rPr lang="en-US" sz="2400">
                <a:solidFill>
                  <a:srgbClr val="FF0000"/>
                </a:solidFill>
              </a:rPr>
              <a:t>release of neuro-</a:t>
            </a:r>
          </a:p>
          <a:p>
            <a:r>
              <a:rPr lang="en-US" sz="2400">
                <a:solidFill>
                  <a:srgbClr val="FF0000"/>
                </a:solidFill>
              </a:rPr>
              <a:t>transmitters.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r>
              <a:rPr lang="en-US" sz="2400">
                <a:solidFill>
                  <a:srgbClr val="FF0000"/>
                </a:solidFill>
              </a:rPr>
              <a:t>(A little like a </a:t>
            </a:r>
          </a:p>
          <a:p>
            <a:r>
              <a:rPr lang="en-US" sz="2400">
                <a:solidFill>
                  <a:srgbClr val="FF0000"/>
                </a:solidFill>
              </a:rPr>
              <a:t>“Cis-Trans” </a:t>
            </a:r>
          </a:p>
          <a:p>
            <a:r>
              <a:rPr lang="en-US" sz="2400">
                <a:solidFill>
                  <a:srgbClr val="FF0000"/>
                </a:solidFill>
              </a:rPr>
              <a:t>isomerization.)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Cochlea “Unplugged”</a:t>
            </a:r>
          </a:p>
        </p:txBody>
      </p:sp>
      <p:sp>
        <p:nvSpPr>
          <p:cNvPr id="113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Hair cells are the receptors for hearing, and they come in two varieties; inner and outer hair cells.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In each ear, there is one row of (~3,500) I.H.C.s, and three rows of O.H.C.s (totaling ~12,000 O.H.C.s) 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Both types of hair cells contain bristle-like structures on their tops, as shown here…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136644" name="Text Box 4"/>
          <p:cNvSpPr txBox="1">
            <a:spLocks noChangeArrowheads="1"/>
          </p:cNvSpPr>
          <p:nvPr/>
        </p:nvSpPr>
        <p:spPr bwMode="auto">
          <a:xfrm>
            <a:off x="1695450" y="990600"/>
            <a:ext cx="584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Some Facts About Hair Cells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Inner &amp; Outer Hair Cells (1)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7667" name="Picture 3" descr="outInSchemati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4140200" cy="3625850"/>
          </a:xfrm>
          <a:prstGeom prst="rect">
            <a:avLst/>
          </a:prstGeom>
          <a:noFill/>
        </p:spPr>
      </p:pic>
      <p:sp>
        <p:nvSpPr>
          <p:cNvPr id="1137668" name="Oval 4"/>
          <p:cNvSpPr>
            <a:spLocks noChangeArrowheads="1"/>
          </p:cNvSpPr>
          <p:nvPr/>
        </p:nvSpPr>
        <p:spPr bwMode="auto">
          <a:xfrm>
            <a:off x="2133600" y="1600200"/>
            <a:ext cx="3048000" cy="5334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7669" name="Rectangle 5"/>
          <p:cNvSpPr>
            <a:spLocks noChangeArrowheads="1"/>
          </p:cNvSpPr>
          <p:nvPr/>
        </p:nvSpPr>
        <p:spPr bwMode="auto">
          <a:xfrm>
            <a:off x="6096000" y="1828800"/>
            <a:ext cx="21193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The bending</a:t>
            </a:r>
          </a:p>
          <a:p>
            <a:r>
              <a:rPr lang="en-US" sz="2800">
                <a:solidFill>
                  <a:srgbClr val="FF0000"/>
                </a:solidFill>
              </a:rPr>
              <a:t>occurs in the</a:t>
            </a:r>
          </a:p>
          <a:p>
            <a:r>
              <a:rPr lang="en-US" sz="2800">
                <a:solidFill>
                  <a:srgbClr val="FF0000"/>
                </a:solidFill>
              </a:rPr>
              <a:t>cilia, not the</a:t>
            </a:r>
          </a:p>
          <a:p>
            <a:r>
              <a:rPr lang="en-US" sz="2800">
                <a:solidFill>
                  <a:srgbClr val="FF0000"/>
                </a:solidFill>
              </a:rPr>
              <a:t>whole cell.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Inner &amp; Outer Hair Cells (1)</a:t>
            </a:r>
          </a:p>
        </p:txBody>
      </p:sp>
      <p:pic>
        <p:nvPicPr>
          <p:cNvPr id="1138691" name="Picture 3" descr="outInPh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828800"/>
            <a:ext cx="7304088" cy="3494088"/>
          </a:xfrm>
          <a:prstGeom prst="rect">
            <a:avLst/>
          </a:prstGeom>
          <a:noFill/>
        </p:spPr>
      </p:pic>
      <p:sp>
        <p:nvSpPr>
          <p:cNvPr id="1138692" name="Rectangle 4"/>
          <p:cNvSpPr>
            <a:spLocks noChangeArrowheads="1"/>
          </p:cNvSpPr>
          <p:nvPr/>
        </p:nvSpPr>
        <p:spPr bwMode="auto">
          <a:xfrm>
            <a:off x="685800" y="5729288"/>
            <a:ext cx="7720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Note the 3 rows of OHC, versus the 1 row of IHC.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Cochlea “Unplugged”</a:t>
            </a:r>
          </a:p>
        </p:txBody>
      </p:sp>
      <p:sp>
        <p:nvSpPr>
          <p:cNvPr id="113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Even though the O.H.C.s (~12,000) out number the I.H.C.s (~3,500), the I.H.C.s enjoy “most favored hair cell status”. ;-)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That is, of the 30,000 auditory nerve fibers that carry the signals </a:t>
            </a:r>
            <a:r>
              <a:rPr lang="en-US" sz="2000" b="1" dirty="0" smtClean="0">
                <a:solidFill>
                  <a:schemeClr val="bg1"/>
                </a:solidFill>
              </a:rPr>
              <a:t>between the </a:t>
            </a:r>
            <a:r>
              <a:rPr lang="en-US" sz="2000" b="1" dirty="0">
                <a:solidFill>
                  <a:schemeClr val="bg1"/>
                </a:solidFill>
              </a:rPr>
              <a:t>cochlea </a:t>
            </a:r>
            <a:r>
              <a:rPr lang="en-US" sz="2000" b="1" dirty="0" smtClean="0">
                <a:solidFill>
                  <a:schemeClr val="bg1"/>
                </a:solidFill>
              </a:rPr>
              <a:t>and </a:t>
            </a:r>
            <a:r>
              <a:rPr lang="en-US" sz="2000" b="1" dirty="0">
                <a:solidFill>
                  <a:schemeClr val="bg1"/>
                </a:solidFill>
              </a:rPr>
              <a:t>the brain, only 5% of these fibers </a:t>
            </a:r>
            <a:r>
              <a:rPr lang="en-US" sz="2000" b="1" dirty="0" smtClean="0">
                <a:solidFill>
                  <a:schemeClr val="bg1"/>
                </a:solidFill>
              </a:rPr>
              <a:t>are </a:t>
            </a:r>
            <a:r>
              <a:rPr lang="en-US" sz="2000" b="1" smtClean="0">
                <a:solidFill>
                  <a:schemeClr val="bg1"/>
                </a:solidFill>
              </a:rPr>
              <a:t>linked to O.H.C.s</a:t>
            </a:r>
            <a:r>
              <a:rPr lang="en-US" sz="2000" b="1" dirty="0">
                <a:solidFill>
                  <a:schemeClr val="bg1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So, 95% auditory nerve fibers “take their orders” from the I.H.C.’s.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Although the O.H.C. activity makes a comparatively small DIRECT contribution, O.H.C. activity makes a large INDIRECT contribution by affecting the output of I.H.C.s.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There are two main ideas about how inner-ear activity could code frequency. The first is temporal theory….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139716" name="Text Box 4"/>
          <p:cNvSpPr txBox="1">
            <a:spLocks noChangeArrowheads="1"/>
          </p:cNvSpPr>
          <p:nvPr/>
        </p:nvSpPr>
        <p:spPr bwMode="auto">
          <a:xfrm>
            <a:off x="1695450" y="990600"/>
            <a:ext cx="584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Some Facts About Hair Cells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Frequency Coding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Temporal theory originally posited that the higher frequency, the greater the number of action potentials in the cochlea.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One limitation of the theory is that each neurons have refractory period of about 1 </a:t>
            </a:r>
            <a:r>
              <a:rPr lang="en-US" sz="2000" b="1" dirty="0" err="1">
                <a:solidFill>
                  <a:schemeClr val="bg1"/>
                </a:solidFill>
              </a:rPr>
              <a:t>ms</a:t>
            </a:r>
            <a:r>
              <a:rPr lang="en-US" sz="2000" b="1" dirty="0">
                <a:solidFill>
                  <a:schemeClr val="bg1"/>
                </a:solidFill>
              </a:rPr>
              <a:t>: This means that we couldn’t hear frequencies greater than 1,000 Hertz.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To circumvent this problem, temporal theory was modified to “Volley Theory”.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Volley theory posits that a group of neurons could have inter-leaved responses that could achieve rates greater than 1,000 Hertz.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Let’s see what this might look like…</a:t>
            </a: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i="1" dirty="0">
              <a:solidFill>
                <a:schemeClr val="bg1"/>
              </a:solidFill>
            </a:endParaRPr>
          </a:p>
        </p:txBody>
      </p:sp>
      <p:sp>
        <p:nvSpPr>
          <p:cNvPr id="1140740" name="Text Box 4"/>
          <p:cNvSpPr txBox="1">
            <a:spLocks noChangeArrowheads="1"/>
          </p:cNvSpPr>
          <p:nvPr/>
        </p:nvSpPr>
        <p:spPr bwMode="auto">
          <a:xfrm>
            <a:off x="2482850" y="990600"/>
            <a:ext cx="4527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The Temporal Theory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Volley Theory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1763" name="Picture 3" descr="volleyThe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5521325" cy="3278188"/>
          </a:xfrm>
          <a:prstGeom prst="rect">
            <a:avLst/>
          </a:prstGeom>
          <a:noFill/>
        </p:spPr>
      </p:pic>
      <p:cxnSp>
        <p:nvCxnSpPr>
          <p:cNvPr id="3" name="Straight Connector 2"/>
          <p:cNvCxnSpPr/>
          <p:nvPr/>
        </p:nvCxnSpPr>
        <p:spPr bwMode="auto">
          <a:xfrm>
            <a:off x="3962400" y="4114800"/>
            <a:ext cx="0" cy="6858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FC23"/>
                </a:solidFill>
              </a:rPr>
              <a:t>Part </a:t>
            </a:r>
            <a:r>
              <a:rPr lang="en-US" b="1" u="sng" dirty="0" smtClean="0">
                <a:solidFill>
                  <a:srgbClr val="FFFC23"/>
                </a:solidFill>
              </a:rPr>
              <a:t>1</a:t>
            </a:r>
            <a:endParaRPr lang="en-US" dirty="0"/>
          </a:p>
        </p:txBody>
      </p:sp>
      <p:sp>
        <p:nvSpPr>
          <p:cNvPr id="1125379" name="Text Box 3"/>
          <p:cNvSpPr txBox="1">
            <a:spLocks noChangeArrowheads="1"/>
          </p:cNvSpPr>
          <p:nvPr/>
        </p:nvSpPr>
        <p:spPr bwMode="auto">
          <a:xfrm>
            <a:off x="1004888" y="2955925"/>
            <a:ext cx="73136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4000" dirty="0"/>
              <a:t>Auditory Anatomy &amp; Physiology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Frequency Coding</a:t>
            </a:r>
          </a:p>
        </p:txBody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Still, Volley Theory might depend on one neuron that “supervises” the other inter-leaved responses, and this “supervisor” would have it’s own refractory period of 1 ms (i.e., 1,000 Hz).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So, Temporal Theory and Volley Theory could be true, but most likely at low frequencies only.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To code higher frequencies, Place Theory has been proposed…</a:t>
            </a:r>
          </a:p>
          <a:p>
            <a:pPr marL="609600" indent="-609600">
              <a:lnSpc>
                <a:spcPct val="90000"/>
              </a:lnSpc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i="1" dirty="0">
              <a:solidFill>
                <a:schemeClr val="bg1"/>
              </a:solidFill>
            </a:endParaRPr>
          </a:p>
        </p:txBody>
      </p:sp>
      <p:sp>
        <p:nvSpPr>
          <p:cNvPr id="1142788" name="Text Box 4"/>
          <p:cNvSpPr txBox="1">
            <a:spLocks noChangeArrowheads="1"/>
          </p:cNvSpPr>
          <p:nvPr/>
        </p:nvSpPr>
        <p:spPr bwMode="auto">
          <a:xfrm>
            <a:off x="3054350" y="990600"/>
            <a:ext cx="296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Volley Theory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Basilar Membrane &amp; Piano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3811" name="Picture 3" descr="basilarPia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0200"/>
            <a:ext cx="3473450" cy="4141788"/>
          </a:xfrm>
          <a:prstGeom prst="rect">
            <a:avLst/>
          </a:prstGeom>
          <a:noFill/>
        </p:spPr>
      </p:pic>
      <p:sp>
        <p:nvSpPr>
          <p:cNvPr id="1143812" name="Rectangle 4"/>
          <p:cNvSpPr>
            <a:spLocks noChangeArrowheads="1"/>
          </p:cNvSpPr>
          <p:nvPr/>
        </p:nvSpPr>
        <p:spPr bwMode="auto">
          <a:xfrm>
            <a:off x="5791200" y="1828800"/>
            <a:ext cx="30003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Place Theory</a:t>
            </a:r>
          </a:p>
          <a:p>
            <a:r>
              <a:rPr lang="en-US" sz="2800">
                <a:solidFill>
                  <a:srgbClr val="FF0000"/>
                </a:solidFill>
              </a:rPr>
              <a:t>holds that a</a:t>
            </a:r>
          </a:p>
          <a:p>
            <a:r>
              <a:rPr lang="en-US" sz="2800">
                <a:solidFill>
                  <a:srgbClr val="FF0000"/>
                </a:solidFill>
              </a:rPr>
              <a:t>traveling wave</a:t>
            </a:r>
          </a:p>
          <a:p>
            <a:r>
              <a:rPr lang="en-US" sz="2800">
                <a:solidFill>
                  <a:srgbClr val="FF0000"/>
                </a:solidFill>
              </a:rPr>
              <a:t>of excitation</a:t>
            </a:r>
          </a:p>
          <a:p>
            <a:r>
              <a:rPr lang="en-US" sz="2800">
                <a:solidFill>
                  <a:srgbClr val="FF0000"/>
                </a:solidFill>
              </a:rPr>
              <a:t>is maximal at</a:t>
            </a:r>
          </a:p>
          <a:p>
            <a:r>
              <a:rPr lang="en-US" sz="2800">
                <a:solidFill>
                  <a:srgbClr val="FF0000"/>
                </a:solidFill>
              </a:rPr>
              <a:t>different PLACES</a:t>
            </a:r>
          </a:p>
          <a:p>
            <a:r>
              <a:rPr lang="en-US" sz="2800">
                <a:solidFill>
                  <a:srgbClr val="FF0000"/>
                </a:solidFill>
              </a:rPr>
              <a:t>on the basilar</a:t>
            </a:r>
          </a:p>
          <a:p>
            <a:r>
              <a:rPr lang="en-US" sz="2800">
                <a:solidFill>
                  <a:srgbClr val="FF0000"/>
                </a:solidFill>
              </a:rPr>
              <a:t>membrane.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Place Theory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4835" name="Picture 3" descr="PlaceTheo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828800"/>
            <a:ext cx="6307138" cy="2974975"/>
          </a:xfrm>
          <a:prstGeom prst="rect">
            <a:avLst/>
          </a:prstGeom>
          <a:noFill/>
        </p:spPr>
      </p:pic>
      <p:sp>
        <p:nvSpPr>
          <p:cNvPr id="1144836" name="Rectangle 4"/>
          <p:cNvSpPr>
            <a:spLocks noChangeArrowheads="1"/>
          </p:cNvSpPr>
          <p:nvPr/>
        </p:nvSpPr>
        <p:spPr bwMode="auto">
          <a:xfrm>
            <a:off x="877888" y="4953000"/>
            <a:ext cx="78867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</a:rPr>
              <a:t>Low frequencies at apex: High frequencies at base.</a:t>
            </a:r>
          </a:p>
          <a:p>
            <a:pPr algn="ctr"/>
            <a:r>
              <a:rPr lang="en-US" sz="2800">
                <a:solidFill>
                  <a:schemeClr val="bg2"/>
                </a:solidFill>
              </a:rPr>
              <a:t>(So it’s backwards because base is not bass.)</a:t>
            </a:r>
            <a:r>
              <a:rPr lang="en-US" sz="28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Traveling Wave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5859" name="Picture 3" descr="TravelingWa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76400"/>
            <a:ext cx="5440363" cy="4214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Central Auditory Pathways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The auditory nerves make there way to the Medial Geniculate Nucleus. (This is similar to the optic nerve going to the Lateral Geniculate Nucleus.)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Neurons in the MGN project to the primary auditory cortex, “A1”. (Again, this is similar to LGN to V1).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In A1 (and in the superior olive) some neurons receive input from both ears.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These are called binaural neurons, and they help us to localize sounds (just like binocular neurons help us to localize visual stimuli.).</a:t>
            </a:r>
          </a:p>
          <a:p>
            <a:pPr marL="609600" indent="-609600">
              <a:lnSpc>
                <a:spcPct val="90000"/>
              </a:lnSpc>
            </a:pPr>
            <a:endParaRPr lang="en-US" sz="20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000" b="1" dirty="0">
                <a:solidFill>
                  <a:schemeClr val="bg1"/>
                </a:solidFill>
              </a:rPr>
              <a:t>Here’s how a binaural neuron might be innervated to respond to the position of auditory stimuli…</a:t>
            </a:r>
          </a:p>
          <a:p>
            <a:pPr marL="609600" indent="-609600">
              <a:lnSpc>
                <a:spcPct val="90000"/>
              </a:lnSpc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Binaural Neuron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7907" name="Picture 3" descr="binauralNeur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209800"/>
            <a:ext cx="6489700" cy="3354388"/>
          </a:xfrm>
          <a:prstGeom prst="rect">
            <a:avLst/>
          </a:prstGeom>
          <a:noFill/>
        </p:spPr>
      </p:pic>
      <p:sp>
        <p:nvSpPr>
          <p:cNvPr id="1147908" name="Text Box 4"/>
          <p:cNvSpPr txBox="1">
            <a:spLocks noChangeArrowheads="1"/>
          </p:cNvSpPr>
          <p:nvPr/>
        </p:nvSpPr>
        <p:spPr bwMode="auto">
          <a:xfrm>
            <a:off x="2133600" y="5715000"/>
            <a:ext cx="4819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“Coincidence Detector”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Central Auditory Pathways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Just as V1 is </a:t>
            </a:r>
            <a:r>
              <a:rPr lang="en-US" sz="2400" b="1" dirty="0" err="1">
                <a:solidFill>
                  <a:schemeClr val="bg1"/>
                </a:solidFill>
              </a:rPr>
              <a:t>retinotopic</a:t>
            </a:r>
            <a:r>
              <a:rPr lang="en-US" sz="2400" b="1" dirty="0">
                <a:solidFill>
                  <a:schemeClr val="bg1"/>
                </a:solidFill>
              </a:rPr>
              <a:t>, area A1 is “</a:t>
            </a:r>
            <a:r>
              <a:rPr lang="en-US" sz="2400" b="1" dirty="0" err="1">
                <a:solidFill>
                  <a:schemeClr val="bg1"/>
                </a:solidFill>
              </a:rPr>
              <a:t>tonotopic</a:t>
            </a:r>
            <a:r>
              <a:rPr lang="en-US" sz="2400" b="1" dirty="0">
                <a:solidFill>
                  <a:schemeClr val="bg1"/>
                </a:solidFill>
              </a:rPr>
              <a:t>”.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That is, the positions of various frequencies represented in A1 correspond to positions back in the basilar membrane.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Now let’s see how our sensitivity to various frequencies and intensities might depend on the response of auditory neurons….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6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Threshold Versus Frequency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49955" name="Picture 3" descr="thresholdFrequenc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828800"/>
            <a:ext cx="6562725" cy="4148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Intensity Coding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50979" name="Picture 3" descr="thresholdInten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600200"/>
            <a:ext cx="3492500" cy="4679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9144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Ear – The Big Picture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26403" name="Picture 3" descr="earOvervi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1066800"/>
            <a:ext cx="2738438" cy="427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Ear – The Big Picture</a:t>
            </a:r>
          </a:p>
        </p:txBody>
      </p:sp>
      <p:sp>
        <p:nvSpPr>
          <p:cNvPr id="112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The outer ear comprises the pinna, auditory canal, and eardrum. 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The middle ear is the air-filled chamber between two membranes - the  eardrum and the oval window.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The middle ear contains the three smallest bones in the body, and these are called the </a:t>
            </a:r>
            <a:r>
              <a:rPr lang="en-US" sz="1800" b="1" dirty="0" err="1">
                <a:solidFill>
                  <a:srgbClr val="FFFC23"/>
                </a:solidFill>
              </a:rPr>
              <a:t>ossicles</a:t>
            </a:r>
            <a:r>
              <a:rPr lang="en-US" sz="1800" b="1" dirty="0">
                <a:solidFill>
                  <a:srgbClr val="FFFC23"/>
                </a:solidFill>
              </a:rPr>
              <a:t>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800" b="1" dirty="0">
              <a:solidFill>
                <a:srgbClr val="FFFC23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Malleus (hammer) is attached to the eardrum.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Incus (anvil) is bound by ligaments to the malleus and to the stapes.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Stapes (stirrup) is bound to and strikes against the oval window, like a bass drum pedal.</a:t>
            </a:r>
          </a:p>
          <a:p>
            <a:pPr marL="609600" indent="-609600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Here’s a diagram of the middle ear….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127428" name="Text Box 4"/>
          <p:cNvSpPr txBox="1">
            <a:spLocks noChangeArrowheads="1"/>
          </p:cNvSpPr>
          <p:nvPr/>
        </p:nvSpPr>
        <p:spPr bwMode="auto">
          <a:xfrm>
            <a:off x="2590800" y="1066800"/>
            <a:ext cx="421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Outer &amp; Middle Ear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Middle Ear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28451" name="Picture 3" descr="middle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066800"/>
            <a:ext cx="3190875" cy="4540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Ear – The Big Picture</a:t>
            </a:r>
          </a:p>
        </p:txBody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</a:rPr>
              <a:t>One function of the middle ear is “overload protection”.</a:t>
            </a:r>
          </a:p>
          <a:p>
            <a:pPr marL="609600" indent="-609600">
              <a:lnSpc>
                <a:spcPct val="90000"/>
              </a:lnSpc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</a:rPr>
              <a:t>Overload protection is granted by the acoustic reflex, which stiffens the ear drum and restricts the </a:t>
            </a:r>
            <a:r>
              <a:rPr lang="en-US" b="1" dirty="0" err="1">
                <a:solidFill>
                  <a:schemeClr val="bg1"/>
                </a:solidFill>
              </a:rPr>
              <a:t>ossicles’</a:t>
            </a:r>
            <a:r>
              <a:rPr lang="en-US" b="1" dirty="0">
                <a:solidFill>
                  <a:schemeClr val="bg1"/>
                </a:solidFill>
              </a:rPr>
              <a:t> movement.</a:t>
            </a:r>
          </a:p>
          <a:p>
            <a:pPr marL="609600" indent="-609600">
              <a:lnSpc>
                <a:spcPct val="90000"/>
              </a:lnSpc>
            </a:pPr>
            <a:endParaRPr lang="en-US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b="1" dirty="0">
                <a:solidFill>
                  <a:schemeClr val="bg1"/>
                </a:solidFill>
              </a:rPr>
              <a:t>This prevents  </a:t>
            </a:r>
            <a:r>
              <a:rPr lang="en-US" b="1" i="1" dirty="0" err="1">
                <a:solidFill>
                  <a:schemeClr val="bg1"/>
                </a:solidFill>
              </a:rPr>
              <a:t>shootin</a:t>
            </a:r>
            <a:r>
              <a:rPr lang="en-US" b="1" i="1" dirty="0">
                <a:solidFill>
                  <a:schemeClr val="bg1"/>
                </a:solidFill>
              </a:rPr>
              <a:t>’ your ear out!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1153028" name="Text Box 4"/>
          <p:cNvSpPr txBox="1">
            <a:spLocks noChangeArrowheads="1"/>
          </p:cNvSpPr>
          <p:nvPr/>
        </p:nvSpPr>
        <p:spPr bwMode="auto">
          <a:xfrm>
            <a:off x="3054350" y="1066800"/>
            <a:ext cx="243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Middle Ear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Ear – The Big Picture</a:t>
            </a:r>
          </a:p>
        </p:txBody>
      </p:sp>
      <p:sp>
        <p:nvSpPr>
          <p:cNvPr id="112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382000" cy="2590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Another function of the middle ear is impedance (i.e., resistance) matching.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That is, the fluid-filled inner ear is more resistant (has greater impedance) than the air-filled middle ear: Sound would be lost if it were not amplified by the middle ear.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Amplification is achieved by the </a:t>
            </a:r>
            <a:r>
              <a:rPr lang="en-US" sz="2400" b="1" dirty="0" err="1">
                <a:solidFill>
                  <a:schemeClr val="bg1"/>
                </a:solidFill>
              </a:rPr>
              <a:t>ossicles</a:t>
            </a:r>
            <a:r>
              <a:rPr lang="en-US" sz="2400" b="1" dirty="0">
                <a:solidFill>
                  <a:schemeClr val="bg1"/>
                </a:solidFill>
              </a:rPr>
              <a:t>, and by forcing the vibrations from the large eardrum onto the much smaller oval window.</a:t>
            </a:r>
          </a:p>
          <a:p>
            <a:pPr marL="609600" indent="-609600">
              <a:lnSpc>
                <a:spcPct val="90000"/>
              </a:lnSpc>
            </a:pPr>
            <a:endParaRPr lang="en-US" sz="2400" b="1" dirty="0">
              <a:solidFill>
                <a:schemeClr val="bg1"/>
              </a:solidFill>
            </a:endParaRPr>
          </a:p>
          <a:p>
            <a:pPr marL="609600" indent="-60960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oval window is part of the inner ear structure called cochlea….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US" sz="2400" b="1" i="1" dirty="0">
              <a:solidFill>
                <a:schemeClr val="bg1"/>
              </a:solidFill>
            </a:endParaRPr>
          </a:p>
        </p:txBody>
      </p:sp>
      <p:sp>
        <p:nvSpPr>
          <p:cNvPr id="1129476" name="Text Box 4"/>
          <p:cNvSpPr txBox="1">
            <a:spLocks noChangeArrowheads="1"/>
          </p:cNvSpPr>
          <p:nvPr/>
        </p:nvSpPr>
        <p:spPr bwMode="auto">
          <a:xfrm>
            <a:off x="3054350" y="1066800"/>
            <a:ext cx="243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Middle Ear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Inner Ear: Cochlea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0499" name="Picture 3" descr="cochl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81200"/>
            <a:ext cx="2052638" cy="2016125"/>
          </a:xfrm>
          <a:prstGeom prst="rect">
            <a:avLst/>
          </a:prstGeom>
          <a:noFill/>
        </p:spPr>
      </p:pic>
      <p:sp>
        <p:nvSpPr>
          <p:cNvPr id="1130500" name="Text Box 4"/>
          <p:cNvSpPr txBox="1">
            <a:spLocks noChangeArrowheads="1"/>
          </p:cNvSpPr>
          <p:nvPr/>
        </p:nvSpPr>
        <p:spPr bwMode="auto">
          <a:xfrm>
            <a:off x="838200" y="4343400"/>
            <a:ext cx="7740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600">
                <a:solidFill>
                  <a:srgbClr val="FF0000"/>
                </a:solidFill>
              </a:rPr>
              <a:t>Cochlea is the Greek word for “Snail”.</a:t>
            </a:r>
          </a:p>
          <a:p>
            <a:pPr algn="ctr"/>
            <a:r>
              <a:rPr lang="en-US" sz="3600">
                <a:solidFill>
                  <a:srgbClr val="FF0000"/>
                </a:solidFill>
              </a:rPr>
              <a:t>The cochlea is ~the size of a pea.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r>
              <a:rPr lang="en-US" b="1" u="sng">
                <a:solidFill>
                  <a:srgbClr val="FBFF00"/>
                </a:solidFill>
              </a:rPr>
              <a:t>The Inner Ear: Cochlea</a:t>
            </a:r>
            <a:endParaRPr lang="en-US" b="1" u="sng">
              <a:solidFill>
                <a:srgbClr val="FFFC23"/>
              </a:solidFill>
            </a:endParaRPr>
          </a:p>
        </p:txBody>
      </p:sp>
      <p:pic>
        <p:nvPicPr>
          <p:cNvPr id="1131523" name="Picture 3" descr="cochl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981200"/>
            <a:ext cx="2052638" cy="2016125"/>
          </a:xfrm>
          <a:prstGeom prst="rect">
            <a:avLst/>
          </a:prstGeom>
          <a:noFill/>
        </p:spPr>
      </p:pic>
      <p:sp>
        <p:nvSpPr>
          <p:cNvPr id="1131524" name="Text Box 4"/>
          <p:cNvSpPr txBox="1">
            <a:spLocks noChangeArrowheads="1"/>
          </p:cNvSpPr>
          <p:nvPr/>
        </p:nvSpPr>
        <p:spPr bwMode="auto">
          <a:xfrm>
            <a:off x="838200" y="4343400"/>
            <a:ext cx="732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Let’s uncoil the snail-shaped cochlea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6409</TotalTime>
  <Words>1108</Words>
  <Application>Microsoft Office PowerPoint</Application>
  <PresentationFormat>On-screen Show (4:3)</PresentationFormat>
  <Paragraphs>163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</vt:lpstr>
      <vt:lpstr>Outline Of Today’s Discussion</vt:lpstr>
      <vt:lpstr>Part 1</vt:lpstr>
      <vt:lpstr>The Ear – The Big Picture</vt:lpstr>
      <vt:lpstr>The Ear – The Big Picture</vt:lpstr>
      <vt:lpstr>Middle Ear</vt:lpstr>
      <vt:lpstr>The Ear – The Big Picture</vt:lpstr>
      <vt:lpstr>The Ear – The Big Picture</vt:lpstr>
      <vt:lpstr>The Inner Ear: Cochlea</vt:lpstr>
      <vt:lpstr>The Inner Ear: Cochlea</vt:lpstr>
      <vt:lpstr>Cochlea “Unplugged”</vt:lpstr>
      <vt:lpstr>Cochlea “Unplugged”</vt:lpstr>
      <vt:lpstr>Inner Ear: Organ of Corti</vt:lpstr>
      <vt:lpstr>Inner Ear: Organ of Corti</vt:lpstr>
      <vt:lpstr>Cochlea “Unplugged”</vt:lpstr>
      <vt:lpstr>Inner &amp; Outer Hair Cells (1)</vt:lpstr>
      <vt:lpstr>Inner &amp; Outer Hair Cells (1)</vt:lpstr>
      <vt:lpstr>Cochlea “Unplugged”</vt:lpstr>
      <vt:lpstr>Frequency Coding</vt:lpstr>
      <vt:lpstr>Volley Theory</vt:lpstr>
      <vt:lpstr>Frequency Coding</vt:lpstr>
      <vt:lpstr>Basilar Membrane &amp; Piano</vt:lpstr>
      <vt:lpstr>Place Theory</vt:lpstr>
      <vt:lpstr>The Traveling Wave</vt:lpstr>
      <vt:lpstr>Central Auditory Pathways</vt:lpstr>
      <vt:lpstr>Binaural Neuron</vt:lpstr>
      <vt:lpstr>Central Auditory Pathways</vt:lpstr>
      <vt:lpstr>Threshold Versus Frequency</vt:lpstr>
      <vt:lpstr>Intensity Coding</vt:lpstr>
    </vt:vector>
  </TitlesOfParts>
  <Company>Computing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name Denison</dc:creator>
  <cp:lastModifiedBy>DUWindows7</cp:lastModifiedBy>
  <cp:revision>832</cp:revision>
  <cp:lastPrinted>2003-03-23T22:43:28Z</cp:lastPrinted>
  <dcterms:created xsi:type="dcterms:W3CDTF">2001-08-20T15:14:19Z</dcterms:created>
  <dcterms:modified xsi:type="dcterms:W3CDTF">2013-03-14T15:15:12Z</dcterms:modified>
</cp:coreProperties>
</file>