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013" r:id="rId2"/>
    <p:sldId id="1017" r:id="rId3"/>
    <p:sldId id="1018" r:id="rId4"/>
    <p:sldId id="1019" r:id="rId5"/>
    <p:sldId id="1020" r:id="rId6"/>
    <p:sldId id="1043" r:id="rId7"/>
    <p:sldId id="1021" r:id="rId8"/>
    <p:sldId id="1022" r:id="rId9"/>
    <p:sldId id="1023" r:id="rId10"/>
    <p:sldId id="1024" r:id="rId11"/>
    <p:sldId id="1025" r:id="rId12"/>
    <p:sldId id="1026" r:id="rId13"/>
    <p:sldId id="1027" r:id="rId14"/>
    <p:sldId id="1028" r:id="rId15"/>
    <p:sldId id="1029" r:id="rId16"/>
    <p:sldId id="1030" r:id="rId17"/>
    <p:sldId id="1031" r:id="rId18"/>
    <p:sldId id="1032" r:id="rId19"/>
    <p:sldId id="1033" r:id="rId20"/>
    <p:sldId id="1034" r:id="rId21"/>
    <p:sldId id="1035" r:id="rId22"/>
    <p:sldId id="1036" r:id="rId23"/>
    <p:sldId id="1037" r:id="rId24"/>
    <p:sldId id="1038" r:id="rId25"/>
    <p:sldId id="1039" r:id="rId26"/>
    <p:sldId id="1040" r:id="rId27"/>
    <p:sldId id="1041" r:id="rId28"/>
    <p:sldId id="1042" r:id="rId29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00"/>
    <a:srgbClr val="33004C"/>
    <a:srgbClr val="3F004C"/>
    <a:srgbClr val="3F0000"/>
    <a:srgbClr val="FF0000"/>
    <a:srgbClr val="FFFC23"/>
    <a:srgbClr val="5E8767"/>
    <a:srgbClr val="18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72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13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9E4773-AB89-447E-8652-26A8776EE0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5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0" y="4420315"/>
            <a:ext cx="5147945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3C13CB-AD86-4C2B-8D05-422DA43B0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51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0DE2D-33DF-4306-BA32-F3D338BC7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EAF0D-7C2E-4E25-A026-DEB486484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402E0-7D1B-4F33-A2BB-8B8566A8C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30810-A8CD-465F-98C4-68EAF2CFC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2A24A-463E-4FB8-93E5-8D686D836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8233E-52B3-4CE7-8B42-9D53518D2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7A604-65EF-483F-B165-B4E800CEA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9FBB-7627-439F-A86F-B0CB553BC3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6B9C2-81BE-4D99-84E5-72A578704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B23E-7694-4188-9289-0562142C0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AA30-C133-4E1A-B8BF-624E095DE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51DE881B-CA71-44BC-BE81-27BA60E313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Outline Of Today’s Discussion</a:t>
            </a:r>
            <a:endParaRPr lang="en-US"/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271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Auditory </a:t>
            </a:r>
            <a:r>
              <a:rPr lang="en-US" b="1" dirty="0">
                <a:solidFill>
                  <a:schemeClr val="bg1"/>
                </a:solidFill>
              </a:rPr>
              <a:t>Anatomy &amp; Physiology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Cochlea “Unplugged”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32547" name="Picture 3" descr="uncoiledCochl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4000500" cy="4448175"/>
          </a:xfrm>
          <a:prstGeom prst="rect">
            <a:avLst/>
          </a:prstGeom>
          <a:noFill/>
        </p:spPr>
      </p:pic>
      <p:sp>
        <p:nvSpPr>
          <p:cNvPr id="1132548" name="Oval 4"/>
          <p:cNvSpPr>
            <a:spLocks noChangeArrowheads="1"/>
          </p:cNvSpPr>
          <p:nvPr/>
        </p:nvSpPr>
        <p:spPr bwMode="auto">
          <a:xfrm>
            <a:off x="2819400" y="4572000"/>
            <a:ext cx="17526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49" name="Rectangle 5"/>
          <p:cNvSpPr>
            <a:spLocks noChangeArrowheads="1"/>
          </p:cNvSpPr>
          <p:nvPr/>
        </p:nvSpPr>
        <p:spPr bwMode="auto">
          <a:xfrm>
            <a:off x="6400800" y="3487738"/>
            <a:ext cx="220027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We’ll</a:t>
            </a:r>
          </a:p>
          <a:p>
            <a:r>
              <a:rPr lang="en-US" sz="2800">
                <a:solidFill>
                  <a:srgbClr val="FF0000"/>
                </a:solidFill>
              </a:rPr>
              <a:t>limit our </a:t>
            </a:r>
          </a:p>
          <a:p>
            <a:r>
              <a:rPr lang="en-US" sz="2800">
                <a:solidFill>
                  <a:srgbClr val="FF0000"/>
                </a:solidFill>
              </a:rPr>
              <a:t>discussion to </a:t>
            </a:r>
          </a:p>
          <a:p>
            <a:r>
              <a:rPr lang="en-US" sz="2800">
                <a:solidFill>
                  <a:srgbClr val="FF0000"/>
                </a:solidFill>
              </a:rPr>
              <a:t>these two</a:t>
            </a:r>
          </a:p>
          <a:p>
            <a:r>
              <a:rPr lang="en-US" sz="2800">
                <a:solidFill>
                  <a:srgbClr val="FF0000"/>
                </a:solidFill>
              </a:rPr>
              <a:t>structures.</a:t>
            </a:r>
          </a:p>
        </p:txBody>
      </p:sp>
      <p:sp>
        <p:nvSpPr>
          <p:cNvPr id="1132550" name="Line 6"/>
          <p:cNvSpPr>
            <a:spLocks noChangeShapeType="1"/>
          </p:cNvSpPr>
          <p:nvPr/>
        </p:nvSpPr>
        <p:spPr bwMode="auto">
          <a:xfrm flipH="1">
            <a:off x="4724400" y="50292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Cochlea “Unplugged”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The organ of </a:t>
            </a:r>
            <a:r>
              <a:rPr lang="en-US" sz="2400" b="1" dirty="0" err="1">
                <a:solidFill>
                  <a:schemeClr val="bg1"/>
                </a:solidFill>
              </a:rPr>
              <a:t>Corti</a:t>
            </a:r>
            <a:r>
              <a:rPr lang="en-US" sz="2400" b="1" dirty="0">
                <a:solidFill>
                  <a:schemeClr val="bg1"/>
                </a:solidFill>
              </a:rPr>
              <a:t> sits on top of the basilar membrane.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You might use this memory trick…. “basilar membrane” has a ‘b’ and ‘m’, so it’s on the </a:t>
            </a:r>
            <a:r>
              <a:rPr lang="en-US" sz="2400" b="1" u="sng" dirty="0">
                <a:solidFill>
                  <a:srgbClr val="FFFC23"/>
                </a:solidFill>
              </a:rPr>
              <a:t>b</a:t>
            </a:r>
            <a:r>
              <a:rPr lang="en-US" sz="2400" b="1" dirty="0">
                <a:solidFill>
                  <a:schemeClr val="bg1"/>
                </a:solidFill>
              </a:rPr>
              <a:t>otto</a:t>
            </a:r>
            <a:r>
              <a:rPr lang="en-US" sz="2400" b="1" u="sng" dirty="0">
                <a:solidFill>
                  <a:srgbClr val="FFFC23"/>
                </a:solidFill>
              </a:rPr>
              <a:t>m</a:t>
            </a:r>
            <a:r>
              <a:rPr lang="en-US" sz="2400" b="1" dirty="0">
                <a:solidFill>
                  <a:schemeClr val="bg1"/>
                </a:solidFill>
              </a:rPr>
              <a:t>, so the organ of </a:t>
            </a:r>
            <a:r>
              <a:rPr lang="en-US" sz="2400" b="1" dirty="0" err="1">
                <a:solidFill>
                  <a:schemeClr val="bg1"/>
                </a:solidFill>
              </a:rPr>
              <a:t>Corti</a:t>
            </a:r>
            <a:r>
              <a:rPr lang="en-US" sz="2400" b="1" dirty="0">
                <a:solidFill>
                  <a:schemeClr val="bg1"/>
                </a:solidFill>
              </a:rPr>
              <a:t> must be on top.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More specifically, the portion of the organ of </a:t>
            </a:r>
            <a:r>
              <a:rPr lang="en-US" sz="2400" b="1" dirty="0" err="1">
                <a:solidFill>
                  <a:schemeClr val="bg1"/>
                </a:solidFill>
              </a:rPr>
              <a:t>Corti</a:t>
            </a:r>
            <a:r>
              <a:rPr lang="en-US" sz="2400" b="1" dirty="0">
                <a:solidFill>
                  <a:schemeClr val="bg1"/>
                </a:solidFill>
              </a:rPr>
              <a:t> that makes contact with the basilar membrane is called the tectorial membrane….</a:t>
            </a:r>
          </a:p>
          <a:p>
            <a:pPr marL="609600" indent="-609600">
              <a:lnSpc>
                <a:spcPct val="900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1133572" name="Text Box 4"/>
          <p:cNvSpPr txBox="1">
            <a:spLocks noChangeArrowheads="1"/>
          </p:cNvSpPr>
          <p:nvPr/>
        </p:nvSpPr>
        <p:spPr bwMode="auto">
          <a:xfrm>
            <a:off x="990600" y="990600"/>
            <a:ext cx="738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Organ of Corti &amp; Basilar Membrane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Inner Ear: Organ of Corti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34595" name="Picture 3" descr="cor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4484688" cy="3854450"/>
          </a:xfrm>
          <a:prstGeom prst="rect">
            <a:avLst/>
          </a:prstGeom>
          <a:noFill/>
        </p:spPr>
      </p:pic>
      <p:sp>
        <p:nvSpPr>
          <p:cNvPr id="1134596" name="Oval 4"/>
          <p:cNvSpPr>
            <a:spLocks noChangeArrowheads="1"/>
          </p:cNvSpPr>
          <p:nvPr/>
        </p:nvSpPr>
        <p:spPr bwMode="auto">
          <a:xfrm>
            <a:off x="2057400" y="2971800"/>
            <a:ext cx="1752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7" name="Line 5"/>
          <p:cNvSpPr>
            <a:spLocks noChangeShapeType="1"/>
          </p:cNvSpPr>
          <p:nvPr/>
        </p:nvSpPr>
        <p:spPr bwMode="auto">
          <a:xfrm flipH="1">
            <a:off x="2133600" y="37338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4598" name="Rectangle 6"/>
          <p:cNvSpPr>
            <a:spLocks noChangeArrowheads="1"/>
          </p:cNvSpPr>
          <p:nvPr/>
        </p:nvSpPr>
        <p:spPr bwMode="auto">
          <a:xfrm>
            <a:off x="5638800" y="2133600"/>
            <a:ext cx="27225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The tectorial</a:t>
            </a:r>
          </a:p>
          <a:p>
            <a:r>
              <a:rPr lang="en-US" sz="2800">
                <a:solidFill>
                  <a:srgbClr val="FF0000"/>
                </a:solidFill>
              </a:rPr>
              <a:t>and basilar</a:t>
            </a:r>
          </a:p>
          <a:p>
            <a:r>
              <a:rPr lang="en-US" sz="2800">
                <a:solidFill>
                  <a:srgbClr val="FF0000"/>
                </a:solidFill>
              </a:rPr>
              <a:t>membranes</a:t>
            </a:r>
          </a:p>
          <a:p>
            <a:r>
              <a:rPr lang="en-US" sz="2800">
                <a:solidFill>
                  <a:srgbClr val="FF0000"/>
                </a:solidFill>
              </a:rPr>
              <a:t>slide back and</a:t>
            </a:r>
          </a:p>
          <a:p>
            <a:r>
              <a:rPr lang="en-US" sz="2800">
                <a:solidFill>
                  <a:srgbClr val="FF0000"/>
                </a:solidFill>
              </a:rPr>
              <a:t>forth each other,</a:t>
            </a:r>
          </a:p>
          <a:p>
            <a:r>
              <a:rPr lang="en-US" sz="2800">
                <a:solidFill>
                  <a:srgbClr val="FF0000"/>
                </a:solidFill>
              </a:rPr>
              <a:t>bending the</a:t>
            </a:r>
          </a:p>
          <a:p>
            <a:r>
              <a:rPr lang="en-US" sz="2800">
                <a:solidFill>
                  <a:srgbClr val="FF0000"/>
                </a:solidFill>
              </a:rPr>
              <a:t>hair cells (the</a:t>
            </a:r>
          </a:p>
          <a:p>
            <a:r>
              <a:rPr lang="en-US" sz="2800">
                <a:solidFill>
                  <a:srgbClr val="FF0000"/>
                </a:solidFill>
              </a:rPr>
              <a:t>receptors).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Inner Ear: Organ of Corti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35619" name="Picture 3" descr="cor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4484688" cy="3854450"/>
          </a:xfrm>
          <a:prstGeom prst="rect">
            <a:avLst/>
          </a:prstGeom>
          <a:noFill/>
        </p:spPr>
      </p:pic>
      <p:sp>
        <p:nvSpPr>
          <p:cNvPr id="1135620" name="Oval 4"/>
          <p:cNvSpPr>
            <a:spLocks noChangeArrowheads="1"/>
          </p:cNvSpPr>
          <p:nvPr/>
        </p:nvSpPr>
        <p:spPr bwMode="auto">
          <a:xfrm>
            <a:off x="2057400" y="2971800"/>
            <a:ext cx="1752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1" name="Line 5"/>
          <p:cNvSpPr>
            <a:spLocks noChangeShapeType="1"/>
          </p:cNvSpPr>
          <p:nvPr/>
        </p:nvSpPr>
        <p:spPr bwMode="auto">
          <a:xfrm flipH="1">
            <a:off x="2133600" y="37338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622" name="Rectangle 6"/>
          <p:cNvSpPr>
            <a:spLocks noChangeArrowheads="1"/>
          </p:cNvSpPr>
          <p:nvPr/>
        </p:nvSpPr>
        <p:spPr bwMode="auto">
          <a:xfrm>
            <a:off x="5638800" y="1725613"/>
            <a:ext cx="255428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The bending</a:t>
            </a:r>
          </a:p>
          <a:p>
            <a:r>
              <a:rPr lang="en-US" sz="2400">
                <a:solidFill>
                  <a:srgbClr val="FF0000"/>
                </a:solidFill>
              </a:rPr>
              <a:t>triggers electrical</a:t>
            </a:r>
          </a:p>
          <a:p>
            <a:r>
              <a:rPr lang="en-US" sz="2400">
                <a:solidFill>
                  <a:srgbClr val="FF0000"/>
                </a:solidFill>
              </a:rPr>
              <a:t>changes in the </a:t>
            </a:r>
          </a:p>
          <a:p>
            <a:r>
              <a:rPr lang="en-US" sz="2400">
                <a:solidFill>
                  <a:srgbClr val="FF0000"/>
                </a:solidFill>
              </a:rPr>
              <a:t>hair cells.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en-US" sz="2400">
                <a:solidFill>
                  <a:srgbClr val="FF0000"/>
                </a:solidFill>
              </a:rPr>
              <a:t>This generates the</a:t>
            </a:r>
          </a:p>
          <a:p>
            <a:r>
              <a:rPr lang="en-US" sz="2400">
                <a:solidFill>
                  <a:srgbClr val="FF0000"/>
                </a:solidFill>
              </a:rPr>
              <a:t>release of neuro-</a:t>
            </a:r>
          </a:p>
          <a:p>
            <a:r>
              <a:rPr lang="en-US" sz="2400">
                <a:solidFill>
                  <a:srgbClr val="FF0000"/>
                </a:solidFill>
              </a:rPr>
              <a:t>transmitters.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en-US" sz="2400">
                <a:solidFill>
                  <a:srgbClr val="FF0000"/>
                </a:solidFill>
              </a:rPr>
              <a:t>(A little like a </a:t>
            </a:r>
          </a:p>
          <a:p>
            <a:r>
              <a:rPr lang="en-US" sz="2400">
                <a:solidFill>
                  <a:srgbClr val="FF0000"/>
                </a:solidFill>
              </a:rPr>
              <a:t>“Cis-Trans” </a:t>
            </a:r>
          </a:p>
          <a:p>
            <a:r>
              <a:rPr lang="en-US" sz="2400">
                <a:solidFill>
                  <a:srgbClr val="FF0000"/>
                </a:solidFill>
              </a:rPr>
              <a:t>isomerization.)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Cochlea “Unplugged”</a:t>
            </a:r>
          </a:p>
        </p:txBody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Hair cells are the receptors for hearing, and they come in two varieties; inner and outer hair cells.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In each ear, there is one row of (~3,500) I.H.C.s, and three rows of O.H.C.s (totaling ~12,000 O.H.C.s) 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Both types of hair cells contain bristle-like structures on their tops, as shown here…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136644" name="Text Box 4"/>
          <p:cNvSpPr txBox="1">
            <a:spLocks noChangeArrowheads="1"/>
          </p:cNvSpPr>
          <p:nvPr/>
        </p:nvSpPr>
        <p:spPr bwMode="auto">
          <a:xfrm>
            <a:off x="1695450" y="990600"/>
            <a:ext cx="584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Some Facts About Hair Cells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Inner &amp; Outer Hair Cells (1)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37667" name="Picture 3" descr="outInSchema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4140200" cy="3625850"/>
          </a:xfrm>
          <a:prstGeom prst="rect">
            <a:avLst/>
          </a:prstGeom>
          <a:noFill/>
        </p:spPr>
      </p:pic>
      <p:sp>
        <p:nvSpPr>
          <p:cNvPr id="1137668" name="Oval 4"/>
          <p:cNvSpPr>
            <a:spLocks noChangeArrowheads="1"/>
          </p:cNvSpPr>
          <p:nvPr/>
        </p:nvSpPr>
        <p:spPr bwMode="auto">
          <a:xfrm>
            <a:off x="2133600" y="1600200"/>
            <a:ext cx="3048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669" name="Rectangle 5"/>
          <p:cNvSpPr>
            <a:spLocks noChangeArrowheads="1"/>
          </p:cNvSpPr>
          <p:nvPr/>
        </p:nvSpPr>
        <p:spPr bwMode="auto">
          <a:xfrm>
            <a:off x="6096000" y="1828800"/>
            <a:ext cx="21193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The bending</a:t>
            </a:r>
          </a:p>
          <a:p>
            <a:r>
              <a:rPr lang="en-US" sz="2800">
                <a:solidFill>
                  <a:srgbClr val="FF0000"/>
                </a:solidFill>
              </a:rPr>
              <a:t>occurs in the</a:t>
            </a:r>
          </a:p>
          <a:p>
            <a:r>
              <a:rPr lang="en-US" sz="2800">
                <a:solidFill>
                  <a:srgbClr val="FF0000"/>
                </a:solidFill>
              </a:rPr>
              <a:t>cilia, not the</a:t>
            </a:r>
          </a:p>
          <a:p>
            <a:r>
              <a:rPr lang="en-US" sz="2800">
                <a:solidFill>
                  <a:srgbClr val="FF0000"/>
                </a:solidFill>
              </a:rPr>
              <a:t>whole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Inner &amp; Outer Hair Cells (1)</a:t>
            </a:r>
          </a:p>
        </p:txBody>
      </p:sp>
      <p:pic>
        <p:nvPicPr>
          <p:cNvPr id="1138691" name="Picture 3" descr="outIn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304088" cy="3494088"/>
          </a:xfrm>
          <a:prstGeom prst="rect">
            <a:avLst/>
          </a:prstGeom>
          <a:noFill/>
        </p:spPr>
      </p:pic>
      <p:sp>
        <p:nvSpPr>
          <p:cNvPr id="1138692" name="Rectangle 4"/>
          <p:cNvSpPr>
            <a:spLocks noChangeArrowheads="1"/>
          </p:cNvSpPr>
          <p:nvPr/>
        </p:nvSpPr>
        <p:spPr bwMode="auto">
          <a:xfrm>
            <a:off x="685800" y="5729288"/>
            <a:ext cx="7720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Note the 3 rows of OHC, versus the 1 row of IHC.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Cochlea “Unplugged”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Even though the O.H.C.s (~12,000) out number the I.H.C.s (~3,500), the I.H.C.s enjoy “most favored hair cell status”. ;-)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That is, of the 30,000 auditory nerve fibers that carry the signals </a:t>
            </a:r>
            <a:r>
              <a:rPr lang="en-US" sz="2000" b="1" dirty="0" smtClean="0">
                <a:solidFill>
                  <a:schemeClr val="bg1"/>
                </a:solidFill>
              </a:rPr>
              <a:t>between the </a:t>
            </a:r>
            <a:r>
              <a:rPr lang="en-US" sz="2000" b="1" dirty="0">
                <a:solidFill>
                  <a:schemeClr val="bg1"/>
                </a:solidFill>
              </a:rPr>
              <a:t>cochlea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dirty="0">
                <a:solidFill>
                  <a:schemeClr val="bg1"/>
                </a:solidFill>
              </a:rPr>
              <a:t>the brain, only 5% of these fibers </a:t>
            </a:r>
            <a:r>
              <a:rPr lang="en-US" sz="2000" b="1" dirty="0" smtClean="0">
                <a:solidFill>
                  <a:schemeClr val="bg1"/>
                </a:solidFill>
              </a:rPr>
              <a:t>are </a:t>
            </a:r>
            <a:r>
              <a:rPr lang="en-US" sz="2000" b="1" smtClean="0">
                <a:solidFill>
                  <a:schemeClr val="bg1"/>
                </a:solidFill>
              </a:rPr>
              <a:t>linked to O.H.C.s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So, 95% auditory nerve fibers “take their orders” from the I.H.C.’s.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Although the O.H.C. activity makes a comparatively small DIRECT contribution, O.H.C. activity makes a large INDIRECT contribution by affecting the output of I.H.C.s.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There are two main ideas about how inner-ear activity could code frequency. The first is temporal theory….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139716" name="Text Box 4"/>
          <p:cNvSpPr txBox="1">
            <a:spLocks noChangeArrowheads="1"/>
          </p:cNvSpPr>
          <p:nvPr/>
        </p:nvSpPr>
        <p:spPr bwMode="auto">
          <a:xfrm>
            <a:off x="1695450" y="990600"/>
            <a:ext cx="584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Some Facts About Hair Cells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Frequency Coding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Temporal theory originally posited that the higher frequency, the greater the number of action potentials in the cochlea.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One limitation of the theory is that each neurons have refractory period of about 1 </a:t>
            </a:r>
            <a:r>
              <a:rPr lang="en-US" sz="2000" b="1" dirty="0" err="1">
                <a:solidFill>
                  <a:schemeClr val="bg1"/>
                </a:solidFill>
              </a:rPr>
              <a:t>ms</a:t>
            </a:r>
            <a:r>
              <a:rPr lang="en-US" sz="2000" b="1" dirty="0">
                <a:solidFill>
                  <a:schemeClr val="bg1"/>
                </a:solidFill>
              </a:rPr>
              <a:t>: This means that we couldn’t hear frequencies greater than 1,000 Hertz.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To circumvent this problem, temporal theory was modified to “Volley Theory”.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Volley theory posits that a group of neurons could have inter-leaved responses that could achieve rates greater than 1,000 Hertz.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Let’s see what this might look like…</a:t>
            </a: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2482850" y="990600"/>
            <a:ext cx="452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The Temporal Theory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Volley Theory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41763" name="Picture 3" descr="volleyThe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5521325" cy="3278188"/>
          </a:xfrm>
          <a:prstGeom prst="rect">
            <a:avLst/>
          </a:prstGeom>
          <a:noFill/>
        </p:spPr>
      </p:pic>
      <p:cxnSp>
        <p:nvCxnSpPr>
          <p:cNvPr id="3" name="Straight Connector 2"/>
          <p:cNvCxnSpPr/>
          <p:nvPr/>
        </p:nvCxnSpPr>
        <p:spPr bwMode="auto">
          <a:xfrm>
            <a:off x="3962400" y="4114800"/>
            <a:ext cx="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C23"/>
                </a:solidFill>
              </a:rPr>
              <a:t>Part </a:t>
            </a:r>
            <a:r>
              <a:rPr lang="en-US" b="1" u="sng" dirty="0" smtClean="0">
                <a:solidFill>
                  <a:srgbClr val="FFFC23"/>
                </a:solidFill>
              </a:rPr>
              <a:t>1</a:t>
            </a:r>
            <a:endParaRPr lang="en-US" dirty="0"/>
          </a:p>
        </p:txBody>
      </p:sp>
      <p:sp>
        <p:nvSpPr>
          <p:cNvPr id="1125379" name="Text Box 3"/>
          <p:cNvSpPr txBox="1">
            <a:spLocks noChangeArrowheads="1"/>
          </p:cNvSpPr>
          <p:nvPr/>
        </p:nvSpPr>
        <p:spPr bwMode="auto">
          <a:xfrm>
            <a:off x="1004888" y="2955925"/>
            <a:ext cx="731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dirty="0"/>
              <a:t>Auditory Anatomy &amp; Physiology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Frequency Coding</a:t>
            </a:r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Still, Volley Theory might depend on one neuron that “supervises” the other inter-leaved responses, and this “supervisor” would have it’s own refractory period of 1 ms (i.e., 1,000 Hz).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So, Temporal Theory and Volley Theory could be true, but most likely at low frequencies only.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To code higher frequencies, Place Theory has been proposed…</a:t>
            </a:r>
          </a:p>
          <a:p>
            <a:pPr marL="609600" indent="-609600">
              <a:lnSpc>
                <a:spcPct val="900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3054350" y="990600"/>
            <a:ext cx="296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Volley Theory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Basilar Membrane &amp; Piano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43811" name="Picture 3" descr="basilarPia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3473450" cy="4141788"/>
          </a:xfrm>
          <a:prstGeom prst="rect">
            <a:avLst/>
          </a:prstGeom>
          <a:noFill/>
        </p:spPr>
      </p:pic>
      <p:sp>
        <p:nvSpPr>
          <p:cNvPr id="1143812" name="Rectangle 4"/>
          <p:cNvSpPr>
            <a:spLocks noChangeArrowheads="1"/>
          </p:cNvSpPr>
          <p:nvPr/>
        </p:nvSpPr>
        <p:spPr bwMode="auto">
          <a:xfrm>
            <a:off x="5791200" y="1828800"/>
            <a:ext cx="30003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Place Theory</a:t>
            </a:r>
          </a:p>
          <a:p>
            <a:r>
              <a:rPr lang="en-US" sz="2800">
                <a:solidFill>
                  <a:srgbClr val="FF0000"/>
                </a:solidFill>
              </a:rPr>
              <a:t>holds that a</a:t>
            </a:r>
          </a:p>
          <a:p>
            <a:r>
              <a:rPr lang="en-US" sz="2800">
                <a:solidFill>
                  <a:srgbClr val="FF0000"/>
                </a:solidFill>
              </a:rPr>
              <a:t>traveling wave</a:t>
            </a:r>
          </a:p>
          <a:p>
            <a:r>
              <a:rPr lang="en-US" sz="2800">
                <a:solidFill>
                  <a:srgbClr val="FF0000"/>
                </a:solidFill>
              </a:rPr>
              <a:t>of excitation</a:t>
            </a:r>
          </a:p>
          <a:p>
            <a:r>
              <a:rPr lang="en-US" sz="2800">
                <a:solidFill>
                  <a:srgbClr val="FF0000"/>
                </a:solidFill>
              </a:rPr>
              <a:t>is maximal at</a:t>
            </a:r>
          </a:p>
          <a:p>
            <a:r>
              <a:rPr lang="en-US" sz="2800">
                <a:solidFill>
                  <a:srgbClr val="FF0000"/>
                </a:solidFill>
              </a:rPr>
              <a:t>different PLACES</a:t>
            </a:r>
          </a:p>
          <a:p>
            <a:r>
              <a:rPr lang="en-US" sz="2800">
                <a:solidFill>
                  <a:srgbClr val="FF0000"/>
                </a:solidFill>
              </a:rPr>
              <a:t>on the basilar</a:t>
            </a:r>
          </a:p>
          <a:p>
            <a:r>
              <a:rPr lang="en-US" sz="2800">
                <a:solidFill>
                  <a:srgbClr val="FF0000"/>
                </a:solidFill>
              </a:rPr>
              <a:t>membrane.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Place Theory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44835" name="Picture 3" descr="PlaceThe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28800"/>
            <a:ext cx="6307138" cy="2974975"/>
          </a:xfrm>
          <a:prstGeom prst="rect">
            <a:avLst/>
          </a:prstGeom>
          <a:noFill/>
        </p:spPr>
      </p:pic>
      <p:sp>
        <p:nvSpPr>
          <p:cNvPr id="1144836" name="Rectangle 4"/>
          <p:cNvSpPr>
            <a:spLocks noChangeArrowheads="1"/>
          </p:cNvSpPr>
          <p:nvPr/>
        </p:nvSpPr>
        <p:spPr bwMode="auto">
          <a:xfrm>
            <a:off x="877888" y="4953000"/>
            <a:ext cx="7886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Low frequencies at apex: High frequencies at base.</a:t>
            </a:r>
          </a:p>
          <a:p>
            <a:pPr algn="ctr"/>
            <a:r>
              <a:rPr lang="en-US" sz="2800">
                <a:solidFill>
                  <a:schemeClr val="bg2"/>
                </a:solidFill>
              </a:rPr>
              <a:t>(So it’s backwards because base is not bass.)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The Traveling Wave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45859" name="Picture 3" descr="TravelingW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440363" cy="4214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Central Auditory Pathways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The auditory nerves make there way to the Medial Geniculate Nucleus. (This is similar to the optic nerve going to the Lateral Geniculate Nucleus.)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Neurons in the MGN project to the primary auditory cortex, “A1”. (Again, this is similar to LGN to V1).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 A1 (and in the superior olive) some neurons receive input from both ears.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These are called binaural neurons, and they help us to localize sounds (just like binocular neurons help us to localize visual stimuli.).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Here’s how a binaural neuron might be innervated to respond to the position of auditory stimuli…</a:t>
            </a:r>
          </a:p>
          <a:p>
            <a:pPr marL="609600" indent="-609600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Binaural Neuron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47907" name="Picture 3" descr="binauralNeu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09800"/>
            <a:ext cx="6489700" cy="3354388"/>
          </a:xfrm>
          <a:prstGeom prst="rect">
            <a:avLst/>
          </a:prstGeom>
          <a:noFill/>
        </p:spPr>
      </p:pic>
      <p:sp>
        <p:nvSpPr>
          <p:cNvPr id="1147908" name="Text Box 4"/>
          <p:cNvSpPr txBox="1">
            <a:spLocks noChangeArrowheads="1"/>
          </p:cNvSpPr>
          <p:nvPr/>
        </p:nvSpPr>
        <p:spPr bwMode="auto">
          <a:xfrm>
            <a:off x="2133600" y="5715000"/>
            <a:ext cx="481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“Coincidence Detector”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Central Auditory Pathways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Just as V1 is </a:t>
            </a:r>
            <a:r>
              <a:rPr lang="en-US" sz="2400" b="1" dirty="0" err="1">
                <a:solidFill>
                  <a:schemeClr val="bg1"/>
                </a:solidFill>
              </a:rPr>
              <a:t>retinotopic</a:t>
            </a:r>
            <a:r>
              <a:rPr lang="en-US" sz="2400" b="1" dirty="0">
                <a:solidFill>
                  <a:schemeClr val="bg1"/>
                </a:solidFill>
              </a:rPr>
              <a:t>, area A1 is “</a:t>
            </a:r>
            <a:r>
              <a:rPr lang="en-US" sz="2400" b="1" dirty="0" err="1">
                <a:solidFill>
                  <a:schemeClr val="bg1"/>
                </a:solidFill>
              </a:rPr>
              <a:t>tonotopic</a:t>
            </a:r>
            <a:r>
              <a:rPr lang="en-US" sz="2400" b="1" dirty="0">
                <a:solidFill>
                  <a:schemeClr val="bg1"/>
                </a:solidFill>
              </a:rPr>
              <a:t>”.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That is, the positions of various frequencies represented in A1 correspond to positions back in the basilar membrane.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Now let’s see how our sensitivity to various frequencies and intensities might depend on the response of auditory neurons….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Threshold Versus Frequency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49955" name="Picture 3" descr="thresholdFrequen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562725" cy="414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Intensity Coding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50979" name="Picture 3" descr="thresholdInten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492500" cy="467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144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The Ear – The Big Picture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26403" name="Picture 3" descr="earOver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066800"/>
            <a:ext cx="2738438" cy="427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The Ear – The Big Picture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The outer ear comprises the pinna, auditory canal, and eardrum. </a:t>
            </a: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The middle ear is the air-filled chamber between two membranes - the  eardrum and the oval window.</a:t>
            </a: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The middle ear contains the three smallest bones in the body, and these are called the </a:t>
            </a:r>
            <a:r>
              <a:rPr lang="en-US" sz="1800" b="1" dirty="0" err="1">
                <a:solidFill>
                  <a:srgbClr val="FFFC23"/>
                </a:solidFill>
              </a:rPr>
              <a:t>ossicles</a:t>
            </a:r>
            <a:r>
              <a:rPr lang="en-US" sz="1800" b="1" dirty="0">
                <a:solidFill>
                  <a:srgbClr val="FFFC23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800" b="1" dirty="0">
              <a:solidFill>
                <a:srgbClr val="FFFC23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Malleus (hammer) is attached to the eardrum.</a:t>
            </a: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Incus (anvil) is bound by ligaments to the malleus and to the stapes.</a:t>
            </a: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Stapes (stirrup) is bound to and strikes against the oval window, like a bass drum pedal.</a:t>
            </a: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Here’s a diagram of the middle ear….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2590800" y="1066800"/>
            <a:ext cx="421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Outer &amp; Middle Ear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Middle Ear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28451" name="Picture 3" descr="middle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066800"/>
            <a:ext cx="3190875" cy="454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The Ear – The Big Picture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One function of the middle ear is “overload protection”.</a:t>
            </a:r>
          </a:p>
          <a:p>
            <a:pPr marL="609600" indent="-609600">
              <a:lnSpc>
                <a:spcPct val="90000"/>
              </a:lnSpc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Overload protection is granted by the acoustic reflex, which stiffens the ear drum and restricts the </a:t>
            </a:r>
            <a:r>
              <a:rPr lang="en-US" b="1" dirty="0" err="1">
                <a:solidFill>
                  <a:schemeClr val="bg1"/>
                </a:solidFill>
              </a:rPr>
              <a:t>ossicles’</a:t>
            </a:r>
            <a:r>
              <a:rPr lang="en-US" b="1" dirty="0">
                <a:solidFill>
                  <a:schemeClr val="bg1"/>
                </a:solidFill>
              </a:rPr>
              <a:t> movement.</a:t>
            </a:r>
          </a:p>
          <a:p>
            <a:pPr marL="609600" indent="-609600">
              <a:lnSpc>
                <a:spcPct val="90000"/>
              </a:lnSpc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This prevents  </a:t>
            </a:r>
            <a:r>
              <a:rPr lang="en-US" b="1" i="1" dirty="0" err="1">
                <a:solidFill>
                  <a:schemeClr val="bg1"/>
                </a:solidFill>
              </a:rPr>
              <a:t>shootin</a:t>
            </a:r>
            <a:r>
              <a:rPr lang="en-US" b="1" i="1" dirty="0">
                <a:solidFill>
                  <a:schemeClr val="bg1"/>
                </a:solidFill>
              </a:rPr>
              <a:t>’ your ear out!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153028" name="Text Box 4"/>
          <p:cNvSpPr txBox="1">
            <a:spLocks noChangeArrowheads="1"/>
          </p:cNvSpPr>
          <p:nvPr/>
        </p:nvSpPr>
        <p:spPr bwMode="auto">
          <a:xfrm>
            <a:off x="3054350" y="1066800"/>
            <a:ext cx="243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Middle Ear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The Ear – The Big Picture</a:t>
            </a:r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Another function of the middle ear is impedance (i.e., resistance) matching.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That is, the fluid-filled inner ear is more resistant (has greater impedance) than the air-filled middle ear: Sound would be lost if it were not amplified by the middle ear.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Amplification is achieved by the </a:t>
            </a:r>
            <a:r>
              <a:rPr lang="en-US" sz="2400" b="1" dirty="0" err="1">
                <a:solidFill>
                  <a:schemeClr val="bg1"/>
                </a:solidFill>
              </a:rPr>
              <a:t>ossicles</a:t>
            </a:r>
            <a:r>
              <a:rPr lang="en-US" sz="2400" b="1" dirty="0">
                <a:solidFill>
                  <a:schemeClr val="bg1"/>
                </a:solidFill>
              </a:rPr>
              <a:t>, and by forcing the vibrations from the large eardrum onto the much smaller oval window.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The oval window is part of the inner ear structure called cochlea….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3054350" y="1066800"/>
            <a:ext cx="243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Middle Ear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The Inner Ear: Cochlea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30499" name="Picture 3" descr="cochl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81200"/>
            <a:ext cx="2052638" cy="2016125"/>
          </a:xfrm>
          <a:prstGeom prst="rect">
            <a:avLst/>
          </a:prstGeom>
          <a:noFill/>
        </p:spPr>
      </p:pic>
      <p:sp>
        <p:nvSpPr>
          <p:cNvPr id="1130500" name="Text Box 4"/>
          <p:cNvSpPr txBox="1">
            <a:spLocks noChangeArrowheads="1"/>
          </p:cNvSpPr>
          <p:nvPr/>
        </p:nvSpPr>
        <p:spPr bwMode="auto">
          <a:xfrm>
            <a:off x="838200" y="4343400"/>
            <a:ext cx="7740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Cochlea is the Greek word for “Snail”.</a:t>
            </a:r>
          </a:p>
          <a:p>
            <a:pPr algn="ctr"/>
            <a:r>
              <a:rPr lang="en-US" sz="3600">
                <a:solidFill>
                  <a:srgbClr val="FF0000"/>
                </a:solidFill>
              </a:rPr>
              <a:t>The cochlea is ~the size of a pea.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The Inner Ear: Cochlea</a:t>
            </a:r>
            <a:endParaRPr lang="en-US" b="1" u="sng">
              <a:solidFill>
                <a:srgbClr val="FFFC23"/>
              </a:solidFill>
            </a:endParaRPr>
          </a:p>
        </p:txBody>
      </p:sp>
      <p:pic>
        <p:nvPicPr>
          <p:cNvPr id="1131523" name="Picture 3" descr="cochl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81200"/>
            <a:ext cx="2052638" cy="2016125"/>
          </a:xfrm>
          <a:prstGeom prst="rect">
            <a:avLst/>
          </a:prstGeom>
          <a:noFill/>
        </p:spPr>
      </p:pic>
      <p:sp>
        <p:nvSpPr>
          <p:cNvPr id="1131524" name="Text Box 4"/>
          <p:cNvSpPr txBox="1">
            <a:spLocks noChangeArrowheads="1"/>
          </p:cNvSpPr>
          <p:nvPr/>
        </p:nvSpPr>
        <p:spPr bwMode="auto">
          <a:xfrm>
            <a:off x="838200" y="4343400"/>
            <a:ext cx="732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Let’s uncoil the snail-shaped cochlea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6409</TotalTime>
  <Words>1108</Words>
  <Application>Microsoft Office PowerPoint</Application>
  <PresentationFormat>On-screen Show (4:3)</PresentationFormat>
  <Paragraphs>163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</vt:lpstr>
      <vt:lpstr>Outline Of Today’s Discussion</vt:lpstr>
      <vt:lpstr>Part 1</vt:lpstr>
      <vt:lpstr>The Ear – The Big Picture</vt:lpstr>
      <vt:lpstr>The Ear – The Big Picture</vt:lpstr>
      <vt:lpstr>Middle Ear</vt:lpstr>
      <vt:lpstr>The Ear – The Big Picture</vt:lpstr>
      <vt:lpstr>The Ear – The Big Picture</vt:lpstr>
      <vt:lpstr>The Inner Ear: Cochlea</vt:lpstr>
      <vt:lpstr>The Inner Ear: Cochlea</vt:lpstr>
      <vt:lpstr>Cochlea “Unplugged”</vt:lpstr>
      <vt:lpstr>Cochlea “Unplugged”</vt:lpstr>
      <vt:lpstr>Inner Ear: Organ of Corti</vt:lpstr>
      <vt:lpstr>Inner Ear: Organ of Corti</vt:lpstr>
      <vt:lpstr>Cochlea “Unplugged”</vt:lpstr>
      <vt:lpstr>Inner &amp; Outer Hair Cells (1)</vt:lpstr>
      <vt:lpstr>Inner &amp; Outer Hair Cells (1)</vt:lpstr>
      <vt:lpstr>Cochlea “Unplugged”</vt:lpstr>
      <vt:lpstr>Frequency Coding</vt:lpstr>
      <vt:lpstr>Volley Theory</vt:lpstr>
      <vt:lpstr>Frequency Coding</vt:lpstr>
      <vt:lpstr>Basilar Membrane &amp; Piano</vt:lpstr>
      <vt:lpstr>Place Theory</vt:lpstr>
      <vt:lpstr>The Traveling Wave</vt:lpstr>
      <vt:lpstr>Central Auditory Pathways</vt:lpstr>
      <vt:lpstr>Binaural Neuron</vt:lpstr>
      <vt:lpstr>Central Auditory Pathways</vt:lpstr>
      <vt:lpstr>Threshold Versus Frequency</vt:lpstr>
      <vt:lpstr>Intensity Coding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DUWindows7</cp:lastModifiedBy>
  <cp:revision>832</cp:revision>
  <cp:lastPrinted>2003-03-23T22:43:28Z</cp:lastPrinted>
  <dcterms:created xsi:type="dcterms:W3CDTF">2001-08-20T15:14:19Z</dcterms:created>
  <dcterms:modified xsi:type="dcterms:W3CDTF">2013-03-14T15:15:12Z</dcterms:modified>
</cp:coreProperties>
</file>